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drawings/drawing16.xml" ContentType="application/vnd.openxmlformats-officedocument.drawingml.chartshapes+xml"/>
  <Override PartName="/ppt/charts/chart17.xml" ContentType="application/vnd.openxmlformats-officedocument.drawingml.chart+xml"/>
  <Override PartName="/ppt/drawings/drawing17.xml" ContentType="application/vnd.openxmlformats-officedocument.drawingml.chartshapes+xml"/>
  <Override PartName="/ppt/charts/chart18.xml" ContentType="application/vnd.openxmlformats-officedocument.drawingml.chart+xml"/>
  <Override PartName="/ppt/drawings/drawing18.xml" ContentType="application/vnd.openxmlformats-officedocument.drawingml.chartshapes+xml"/>
  <Override PartName="/ppt/charts/chart19.xml" ContentType="application/vnd.openxmlformats-officedocument.drawingml.chart+xml"/>
  <Override PartName="/ppt/drawings/drawing19.xml" ContentType="application/vnd.openxmlformats-officedocument.drawingml.chartshapes+xml"/>
  <Override PartName="/ppt/charts/chart20.xml" ContentType="application/vnd.openxmlformats-officedocument.drawingml.chart+xml"/>
  <Override PartName="/ppt/drawings/drawing20.xml" ContentType="application/vnd.openxmlformats-officedocument.drawingml.chartshapes+xml"/>
  <Override PartName="/ppt/charts/chart21.xml" ContentType="application/vnd.openxmlformats-officedocument.drawingml.chart+xml"/>
  <Override PartName="/ppt/drawings/drawing21.xml" ContentType="application/vnd.openxmlformats-officedocument.drawingml.chartshapes+xml"/>
  <Override PartName="/ppt/charts/chart22.xml" ContentType="application/vnd.openxmlformats-officedocument.drawingml.chart+xml"/>
  <Override PartName="/ppt/drawings/drawing22.xml" ContentType="application/vnd.openxmlformats-officedocument.drawingml.chartshapes+xml"/>
  <Override PartName="/ppt/charts/chart23.xml" ContentType="application/vnd.openxmlformats-officedocument.drawingml.chart+xml"/>
  <Override PartName="/ppt/drawings/drawing23.xml" ContentType="application/vnd.openxmlformats-officedocument.drawingml.chartshapes+xml"/>
  <Override PartName="/ppt/charts/chart24.xml" ContentType="application/vnd.openxmlformats-officedocument.drawingml.chart+xml"/>
  <Override PartName="/ppt/drawings/drawing24.xml" ContentType="application/vnd.openxmlformats-officedocument.drawingml.chartshapes+xml"/>
  <Override PartName="/ppt/charts/chart25.xml" ContentType="application/vnd.openxmlformats-officedocument.drawingml.chart+xml"/>
  <Override PartName="/ppt/drawings/drawing25.xml" ContentType="application/vnd.openxmlformats-officedocument.drawingml.chartshapes+xml"/>
  <Override PartName="/ppt/charts/chart26.xml" ContentType="application/vnd.openxmlformats-officedocument.drawingml.chart+xml"/>
  <Override PartName="/ppt/drawings/drawing26.xml" ContentType="application/vnd.openxmlformats-officedocument.drawingml.chartshapes+xml"/>
  <Override PartName="/ppt/charts/chart27.xml" ContentType="application/vnd.openxmlformats-officedocument.drawingml.chart+xml"/>
  <Override PartName="/ppt/drawings/drawing2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92" r:id="rId1"/>
  </p:sldMasterIdLst>
  <p:notesMasterIdLst>
    <p:notesMasterId r:id="rId29"/>
  </p:notesMasterIdLst>
  <p:handoutMasterIdLst>
    <p:handoutMasterId r:id="rId30"/>
  </p:handoutMasterIdLst>
  <p:sldIdLst>
    <p:sldId id="963" r:id="rId2"/>
    <p:sldId id="964" r:id="rId3"/>
    <p:sldId id="965" r:id="rId4"/>
    <p:sldId id="942" r:id="rId5"/>
    <p:sldId id="947" r:id="rId6"/>
    <p:sldId id="948" r:id="rId7"/>
    <p:sldId id="941" r:id="rId8"/>
    <p:sldId id="950" r:id="rId9"/>
    <p:sldId id="949" r:id="rId10"/>
    <p:sldId id="939" r:id="rId11"/>
    <p:sldId id="951" r:id="rId12"/>
    <p:sldId id="952" r:id="rId13"/>
    <p:sldId id="938" r:id="rId14"/>
    <p:sldId id="953" r:id="rId15"/>
    <p:sldId id="954" r:id="rId16"/>
    <p:sldId id="940" r:id="rId17"/>
    <p:sldId id="955" r:id="rId18"/>
    <p:sldId id="956" r:id="rId19"/>
    <p:sldId id="943" r:id="rId20"/>
    <p:sldId id="957" r:id="rId21"/>
    <p:sldId id="958" r:id="rId22"/>
    <p:sldId id="944" r:id="rId23"/>
    <p:sldId id="959" r:id="rId24"/>
    <p:sldId id="960" r:id="rId25"/>
    <p:sldId id="945" r:id="rId26"/>
    <p:sldId id="961" r:id="rId27"/>
    <p:sldId id="962" r:id="rId28"/>
  </p:sldIdLst>
  <p:sldSz cx="9144000" cy="6858000" type="screen4x3"/>
  <p:notesSz cx="7010400" cy="9223375"/>
  <p:defaultTextStyle>
    <a:defPPr>
      <a:defRPr lang="en-US"/>
    </a:defPPr>
    <a:lvl1pPr algn="l" rtl="0" fontAlgn="base">
      <a:spcBef>
        <a:spcPts val="300"/>
      </a:spcBef>
      <a:spcAft>
        <a:spcPct val="0"/>
      </a:spcAft>
      <a:buClr>
        <a:srgbClr val="996633"/>
      </a:buClr>
      <a:buFont typeface="Georgia" pitchFamily="18" charset="0"/>
      <a:buChar char="▫"/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ts val="300"/>
      </a:spcBef>
      <a:spcAft>
        <a:spcPct val="0"/>
      </a:spcAft>
      <a:buClr>
        <a:srgbClr val="996633"/>
      </a:buClr>
      <a:buFont typeface="Georgia" pitchFamily="18" charset="0"/>
      <a:buChar char="▫"/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ts val="300"/>
      </a:spcBef>
      <a:spcAft>
        <a:spcPct val="0"/>
      </a:spcAft>
      <a:buClr>
        <a:srgbClr val="996633"/>
      </a:buClr>
      <a:buFont typeface="Georgia" pitchFamily="18" charset="0"/>
      <a:buChar char="▫"/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ts val="300"/>
      </a:spcBef>
      <a:spcAft>
        <a:spcPct val="0"/>
      </a:spcAft>
      <a:buClr>
        <a:srgbClr val="996633"/>
      </a:buClr>
      <a:buFont typeface="Georgia" pitchFamily="18" charset="0"/>
      <a:buChar char="▫"/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ts val="300"/>
      </a:spcBef>
      <a:spcAft>
        <a:spcPct val="0"/>
      </a:spcAft>
      <a:buClr>
        <a:srgbClr val="996633"/>
      </a:buClr>
      <a:buFont typeface="Georgia" pitchFamily="18" charset="0"/>
      <a:buChar char="▫"/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996633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B9E"/>
    <a:srgbClr val="996633"/>
    <a:srgbClr val="81562B"/>
    <a:srgbClr val="85A042"/>
    <a:srgbClr val="9D6F1B"/>
    <a:srgbClr val="663300"/>
    <a:srgbClr val="133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593" autoAdjust="0"/>
    <p:restoredTop sz="92322" autoAdjust="0"/>
  </p:normalViewPr>
  <p:slideViewPr>
    <p:cSldViewPr>
      <p:cViewPr>
        <p:scale>
          <a:sx n="50" d="100"/>
          <a:sy n="50" d="100"/>
        </p:scale>
        <p:origin x="-616" y="-14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88" y="-10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Relationship Id="rId2" Type="http://schemas.openxmlformats.org/officeDocument/2006/relationships/chartUserShapes" Target="../drawings/drawing10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Relationship Id="rId2" Type="http://schemas.openxmlformats.org/officeDocument/2006/relationships/chartUserShapes" Target="../drawings/drawing1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Relationship Id="rId2" Type="http://schemas.openxmlformats.org/officeDocument/2006/relationships/chartUserShapes" Target="../drawings/drawing12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Relationship Id="rId2" Type="http://schemas.openxmlformats.org/officeDocument/2006/relationships/chartUserShapes" Target="../drawings/drawing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Relationship Id="rId2" Type="http://schemas.openxmlformats.org/officeDocument/2006/relationships/chartUserShapes" Target="../drawings/drawing14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Relationship Id="rId2" Type="http://schemas.openxmlformats.org/officeDocument/2006/relationships/chartUserShapes" Target="../drawings/drawing15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Relationship Id="rId2" Type="http://schemas.openxmlformats.org/officeDocument/2006/relationships/chartUserShapes" Target="../drawings/drawing16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Relationship Id="rId2" Type="http://schemas.openxmlformats.org/officeDocument/2006/relationships/chartUserShapes" Target="../drawings/drawing17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Relationship Id="rId2" Type="http://schemas.openxmlformats.org/officeDocument/2006/relationships/chartUserShapes" Target="../drawings/drawing18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Relationship Id="rId2" Type="http://schemas.openxmlformats.org/officeDocument/2006/relationships/chartUserShapes" Target="../drawings/drawing1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Relationship Id="rId2" Type="http://schemas.openxmlformats.org/officeDocument/2006/relationships/chartUserShapes" Target="../drawings/drawing20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1.xlsx"/><Relationship Id="rId2" Type="http://schemas.openxmlformats.org/officeDocument/2006/relationships/chartUserShapes" Target="../drawings/drawing21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2.xlsx"/><Relationship Id="rId2" Type="http://schemas.openxmlformats.org/officeDocument/2006/relationships/chartUserShapes" Target="../drawings/drawing22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3.xlsx"/><Relationship Id="rId2" Type="http://schemas.openxmlformats.org/officeDocument/2006/relationships/chartUserShapes" Target="../drawings/drawing23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4.xlsx"/><Relationship Id="rId2" Type="http://schemas.openxmlformats.org/officeDocument/2006/relationships/chartUserShapes" Target="../drawings/drawing24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5.xlsx"/><Relationship Id="rId2" Type="http://schemas.openxmlformats.org/officeDocument/2006/relationships/chartUserShapes" Target="../drawings/drawing25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6.xlsx"/><Relationship Id="rId2" Type="http://schemas.openxmlformats.org/officeDocument/2006/relationships/chartUserShapes" Target="../drawings/drawing26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7.xlsx"/><Relationship Id="rId2" Type="http://schemas.openxmlformats.org/officeDocument/2006/relationships/chartUserShapes" Target="../drawings/drawing27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Relationship Id="rId2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Relationship Id="rId2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Relationship Id="rId2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Relationship Id="rId2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Relationship Id="rId2" Type="http://schemas.openxmlformats.org/officeDocument/2006/relationships/chartUserShapes" Target="../drawings/drawing8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Relationship Id="rId2" Type="http://schemas.openxmlformats.org/officeDocument/2006/relationships/chartUserShapes" Target="../drawings/drawing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36.0</c:v>
                </c:pt>
                <c:pt idx="1">
                  <c:v>42.0</c:v>
                </c:pt>
                <c:pt idx="2">
                  <c:v>52.0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46.0</c:v>
                </c:pt>
                <c:pt idx="1">
                  <c:v>59.5</c:v>
                </c:pt>
                <c:pt idx="2">
                  <c:v>56.0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08860904"/>
        <c:axId val="469513448"/>
      </c:barChart>
      <c:catAx>
        <c:axId val="608860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69513448"/>
        <c:crosses val="autoZero"/>
        <c:auto val="1"/>
        <c:lblAlgn val="ctr"/>
        <c:lblOffset val="100"/>
        <c:noMultiLvlLbl val="0"/>
      </c:catAx>
      <c:valAx>
        <c:axId val="46951344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0886090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148237031032886"/>
          <c:w val="0.816174771511634"/>
          <c:h val="0.624677319746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30.0</c:v>
                </c:pt>
                <c:pt idx="1">
                  <c:v>71.0</c:v>
                </c:pt>
                <c:pt idx="2">
                  <c:v>52.0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67.0</c:v>
                </c:pt>
                <c:pt idx="1">
                  <c:v>81.0</c:v>
                </c:pt>
                <c:pt idx="2">
                  <c:v>76.5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470104"/>
        <c:axId val="455473112"/>
      </c:barChart>
      <c:catAx>
        <c:axId val="455470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473112"/>
        <c:crosses val="autoZero"/>
        <c:auto val="1"/>
        <c:lblAlgn val="ctr"/>
        <c:lblOffset val="100"/>
        <c:noMultiLvlLbl val="0"/>
      </c:catAx>
      <c:valAx>
        <c:axId val="455473112"/>
        <c:scaling>
          <c:orientation val="minMax"/>
          <c:max val="9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47010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148237031032886"/>
          <c:w val="0.816174771511634"/>
          <c:h val="0.624677319746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51.5</c:v>
                </c:pt>
                <c:pt idx="1">
                  <c:v>51.5</c:v>
                </c:pt>
                <c:pt idx="2">
                  <c:v>64.0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66.0</c:v>
                </c:pt>
                <c:pt idx="1">
                  <c:v>68.0</c:v>
                </c:pt>
                <c:pt idx="2">
                  <c:v>77.0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536408"/>
        <c:axId val="455539416"/>
      </c:barChart>
      <c:catAx>
        <c:axId val="4555364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539416"/>
        <c:crosses val="autoZero"/>
        <c:auto val="1"/>
        <c:lblAlgn val="ctr"/>
        <c:lblOffset val="100"/>
        <c:noMultiLvlLbl val="0"/>
      </c:catAx>
      <c:valAx>
        <c:axId val="455539416"/>
        <c:scaling>
          <c:orientation val="minMax"/>
          <c:max val="9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53640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148237031032886"/>
          <c:w val="0.816174771511634"/>
          <c:h val="0.624677319746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59.0</c:v>
                </c:pt>
                <c:pt idx="1">
                  <c:v>68.5</c:v>
                </c:pt>
                <c:pt idx="2">
                  <c:v>57.0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63.0</c:v>
                </c:pt>
                <c:pt idx="1">
                  <c:v>76.0</c:v>
                </c:pt>
                <c:pt idx="2">
                  <c:v>73.5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602248"/>
        <c:axId val="455605256"/>
      </c:barChart>
      <c:catAx>
        <c:axId val="455602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605256"/>
        <c:crosses val="autoZero"/>
        <c:auto val="1"/>
        <c:lblAlgn val="ctr"/>
        <c:lblOffset val="100"/>
        <c:noMultiLvlLbl val="0"/>
      </c:catAx>
      <c:valAx>
        <c:axId val="455605256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60224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40.0</c:v>
                </c:pt>
                <c:pt idx="1">
                  <c:v>29.5</c:v>
                </c:pt>
                <c:pt idx="2">
                  <c:v>26.0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46.0</c:v>
                </c:pt>
                <c:pt idx="1">
                  <c:v>68.0</c:v>
                </c:pt>
                <c:pt idx="2">
                  <c:v>56.0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668104"/>
        <c:axId val="455671112"/>
      </c:barChart>
      <c:catAx>
        <c:axId val="455668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671112"/>
        <c:crosses val="autoZero"/>
        <c:auto val="1"/>
        <c:lblAlgn val="ctr"/>
        <c:lblOffset val="100"/>
        <c:noMultiLvlLbl val="0"/>
      </c:catAx>
      <c:valAx>
        <c:axId val="455671112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66810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41.5</c:v>
                </c:pt>
                <c:pt idx="1">
                  <c:v>43.0</c:v>
                </c:pt>
                <c:pt idx="2">
                  <c:v>42.0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55.0</c:v>
                </c:pt>
                <c:pt idx="1">
                  <c:v>62.0</c:v>
                </c:pt>
                <c:pt idx="2">
                  <c:v>63.0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735624"/>
        <c:axId val="455738632"/>
      </c:barChart>
      <c:catAx>
        <c:axId val="455735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738632"/>
        <c:crosses val="autoZero"/>
        <c:auto val="1"/>
        <c:lblAlgn val="ctr"/>
        <c:lblOffset val="100"/>
        <c:noMultiLvlLbl val="0"/>
      </c:catAx>
      <c:valAx>
        <c:axId val="455738632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73562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44.0</c:v>
                </c:pt>
                <c:pt idx="1">
                  <c:v>37.0</c:v>
                </c:pt>
                <c:pt idx="2">
                  <c:v>39.0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44.0</c:v>
                </c:pt>
                <c:pt idx="1">
                  <c:v>64.0</c:v>
                </c:pt>
                <c:pt idx="2">
                  <c:v>72.0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814824"/>
        <c:axId val="455817832"/>
      </c:barChart>
      <c:catAx>
        <c:axId val="455814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817832"/>
        <c:crosses val="autoZero"/>
        <c:auto val="1"/>
        <c:lblAlgn val="ctr"/>
        <c:lblOffset val="100"/>
        <c:noMultiLvlLbl val="0"/>
      </c:catAx>
      <c:valAx>
        <c:axId val="455817832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81482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68.0</c:v>
                </c:pt>
                <c:pt idx="1">
                  <c:v>52.0</c:v>
                </c:pt>
                <c:pt idx="2">
                  <c:v>61.0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56.0</c:v>
                </c:pt>
                <c:pt idx="1">
                  <c:v>77.0</c:v>
                </c:pt>
                <c:pt idx="2">
                  <c:v>59.5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882712"/>
        <c:axId val="455885720"/>
      </c:barChart>
      <c:catAx>
        <c:axId val="455882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885720"/>
        <c:crosses val="autoZero"/>
        <c:auto val="1"/>
        <c:lblAlgn val="ctr"/>
        <c:lblOffset val="100"/>
        <c:noMultiLvlLbl val="0"/>
      </c:catAx>
      <c:valAx>
        <c:axId val="455885720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88271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43.0</c:v>
                </c:pt>
                <c:pt idx="1">
                  <c:v>45.0</c:v>
                </c:pt>
                <c:pt idx="2">
                  <c:v>44.0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53.0</c:v>
                </c:pt>
                <c:pt idx="1">
                  <c:v>57.0</c:v>
                </c:pt>
                <c:pt idx="2">
                  <c:v>57.5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948088"/>
        <c:axId val="455951096"/>
      </c:barChart>
      <c:catAx>
        <c:axId val="455948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951096"/>
        <c:crosses val="autoZero"/>
        <c:auto val="1"/>
        <c:lblAlgn val="ctr"/>
        <c:lblOffset val="100"/>
        <c:noMultiLvlLbl val="0"/>
      </c:catAx>
      <c:valAx>
        <c:axId val="455951096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94808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66.5</c:v>
                </c:pt>
                <c:pt idx="1">
                  <c:v>43.0</c:v>
                </c:pt>
                <c:pt idx="2">
                  <c:v>49.0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60.5</c:v>
                </c:pt>
                <c:pt idx="1">
                  <c:v>63.0</c:v>
                </c:pt>
                <c:pt idx="2">
                  <c:v>54.0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013560"/>
        <c:axId val="456016568"/>
      </c:barChart>
      <c:catAx>
        <c:axId val="4560135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016568"/>
        <c:crosses val="autoZero"/>
        <c:auto val="1"/>
        <c:lblAlgn val="ctr"/>
        <c:lblOffset val="100"/>
        <c:noMultiLvlLbl val="0"/>
      </c:catAx>
      <c:valAx>
        <c:axId val="45601656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013560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56.0</c:v>
                </c:pt>
                <c:pt idx="1">
                  <c:v>54.0</c:v>
                </c:pt>
                <c:pt idx="2">
                  <c:v>53.5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61.0</c:v>
                </c:pt>
                <c:pt idx="1">
                  <c:v>62.0</c:v>
                </c:pt>
                <c:pt idx="2">
                  <c:v>67.0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079160"/>
        <c:axId val="456082168"/>
      </c:barChart>
      <c:catAx>
        <c:axId val="4560791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082168"/>
        <c:crosses val="autoZero"/>
        <c:auto val="1"/>
        <c:lblAlgn val="ctr"/>
        <c:lblOffset val="100"/>
        <c:noMultiLvlLbl val="0"/>
      </c:catAx>
      <c:valAx>
        <c:axId val="45608216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079160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42.0</c:v>
                </c:pt>
                <c:pt idx="1">
                  <c:v>51.0</c:v>
                </c:pt>
                <c:pt idx="2">
                  <c:v>49.0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59.0</c:v>
                </c:pt>
                <c:pt idx="1">
                  <c:v>52.0</c:v>
                </c:pt>
                <c:pt idx="2">
                  <c:v>57.0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71071976"/>
        <c:axId val="571005016"/>
      </c:barChart>
      <c:catAx>
        <c:axId val="571071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71005016"/>
        <c:crosses val="autoZero"/>
        <c:auto val="1"/>
        <c:lblAlgn val="ctr"/>
        <c:lblOffset val="100"/>
        <c:noMultiLvlLbl val="0"/>
      </c:catAx>
      <c:valAx>
        <c:axId val="571005016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71071976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76.0</c:v>
                </c:pt>
                <c:pt idx="1">
                  <c:v>56.0</c:v>
                </c:pt>
                <c:pt idx="2">
                  <c:v>74.0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65.0</c:v>
                </c:pt>
                <c:pt idx="1">
                  <c:v>76.0</c:v>
                </c:pt>
                <c:pt idx="2">
                  <c:v>67.0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160952"/>
        <c:axId val="456163960"/>
      </c:barChart>
      <c:catAx>
        <c:axId val="456160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163960"/>
        <c:crosses val="autoZero"/>
        <c:auto val="1"/>
        <c:lblAlgn val="ctr"/>
        <c:lblOffset val="100"/>
        <c:noMultiLvlLbl val="0"/>
      </c:catAx>
      <c:valAx>
        <c:axId val="456163960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16095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51.0</c:v>
                </c:pt>
                <c:pt idx="1">
                  <c:v>68.0</c:v>
                </c:pt>
                <c:pt idx="2">
                  <c:v>47.5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58.0</c:v>
                </c:pt>
                <c:pt idx="1">
                  <c:v>60.0</c:v>
                </c:pt>
                <c:pt idx="2">
                  <c:v>65.0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227144"/>
        <c:axId val="456230152"/>
      </c:barChart>
      <c:catAx>
        <c:axId val="456227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230152"/>
        <c:crosses val="autoZero"/>
        <c:auto val="1"/>
        <c:lblAlgn val="ctr"/>
        <c:lblOffset val="100"/>
        <c:noMultiLvlLbl val="0"/>
      </c:catAx>
      <c:valAx>
        <c:axId val="456230152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22714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56.5</c:v>
                </c:pt>
                <c:pt idx="1">
                  <c:v>36.0</c:v>
                </c:pt>
                <c:pt idx="2">
                  <c:v>56.5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63.5</c:v>
                </c:pt>
                <c:pt idx="1">
                  <c:v>61.0</c:v>
                </c:pt>
                <c:pt idx="2">
                  <c:v>32.0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293080"/>
        <c:axId val="456296088"/>
      </c:barChart>
      <c:catAx>
        <c:axId val="456293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296088"/>
        <c:crosses val="autoZero"/>
        <c:auto val="1"/>
        <c:lblAlgn val="ctr"/>
        <c:lblOffset val="100"/>
        <c:noMultiLvlLbl val="0"/>
      </c:catAx>
      <c:valAx>
        <c:axId val="45629608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293080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56.5</c:v>
                </c:pt>
                <c:pt idx="1">
                  <c:v>31.0</c:v>
                </c:pt>
                <c:pt idx="2">
                  <c:v>48.0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56.0</c:v>
                </c:pt>
                <c:pt idx="1">
                  <c:v>51.5</c:v>
                </c:pt>
                <c:pt idx="2">
                  <c:v>54.0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359400"/>
        <c:axId val="456362408"/>
      </c:barChart>
      <c:catAx>
        <c:axId val="456359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362408"/>
        <c:crosses val="autoZero"/>
        <c:auto val="1"/>
        <c:lblAlgn val="ctr"/>
        <c:lblOffset val="100"/>
        <c:noMultiLvlLbl val="0"/>
      </c:catAx>
      <c:valAx>
        <c:axId val="45636240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359400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41.0</c:v>
                </c:pt>
                <c:pt idx="1">
                  <c:v>49.0</c:v>
                </c:pt>
                <c:pt idx="2">
                  <c:v>38.0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53.0</c:v>
                </c:pt>
                <c:pt idx="1">
                  <c:v>66.0</c:v>
                </c:pt>
                <c:pt idx="2">
                  <c:v>51.0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425112"/>
        <c:axId val="456428120"/>
      </c:barChart>
      <c:catAx>
        <c:axId val="456425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428120"/>
        <c:crosses val="autoZero"/>
        <c:auto val="1"/>
        <c:lblAlgn val="ctr"/>
        <c:lblOffset val="100"/>
        <c:noMultiLvlLbl val="0"/>
      </c:catAx>
      <c:valAx>
        <c:axId val="456428120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42511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41.0</c:v>
                </c:pt>
                <c:pt idx="1">
                  <c:v>31.0</c:v>
                </c:pt>
                <c:pt idx="2">
                  <c:v>32.5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56.0</c:v>
                </c:pt>
                <c:pt idx="1">
                  <c:v>68.0</c:v>
                </c:pt>
                <c:pt idx="2">
                  <c:v>38.0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490584"/>
        <c:axId val="456493592"/>
      </c:barChart>
      <c:catAx>
        <c:axId val="456490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493592"/>
        <c:crosses val="autoZero"/>
        <c:auto val="1"/>
        <c:lblAlgn val="ctr"/>
        <c:lblOffset val="100"/>
        <c:noMultiLvlLbl val="0"/>
      </c:catAx>
      <c:valAx>
        <c:axId val="456493592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490584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56.0</c:v>
                </c:pt>
                <c:pt idx="1">
                  <c:v>46.0</c:v>
                </c:pt>
                <c:pt idx="2">
                  <c:v>31.0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71.0</c:v>
                </c:pt>
                <c:pt idx="1">
                  <c:v>69.5</c:v>
                </c:pt>
                <c:pt idx="2">
                  <c:v>53.0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556648"/>
        <c:axId val="456559656"/>
      </c:barChart>
      <c:catAx>
        <c:axId val="456556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559656"/>
        <c:crosses val="autoZero"/>
        <c:auto val="1"/>
        <c:lblAlgn val="ctr"/>
        <c:lblOffset val="100"/>
        <c:noMultiLvlLbl val="0"/>
      </c:catAx>
      <c:valAx>
        <c:axId val="456559656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55664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51.0</c:v>
                </c:pt>
                <c:pt idx="1">
                  <c:v>28.0</c:v>
                </c:pt>
                <c:pt idx="2">
                  <c:v>39.0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75.5</c:v>
                </c:pt>
                <c:pt idx="1">
                  <c:v>51.0</c:v>
                </c:pt>
                <c:pt idx="2">
                  <c:v>49.0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6622248"/>
        <c:axId val="456625256"/>
      </c:barChart>
      <c:catAx>
        <c:axId val="456622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6625256"/>
        <c:crosses val="autoZero"/>
        <c:auto val="1"/>
        <c:lblAlgn val="ctr"/>
        <c:lblOffset val="100"/>
        <c:noMultiLvlLbl val="0"/>
      </c:catAx>
      <c:valAx>
        <c:axId val="456625256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662224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50.0</c:v>
                </c:pt>
                <c:pt idx="1">
                  <c:v>46.0</c:v>
                </c:pt>
                <c:pt idx="2">
                  <c:v>50.0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56.0</c:v>
                </c:pt>
                <c:pt idx="1">
                  <c:v>59.0</c:v>
                </c:pt>
                <c:pt idx="2">
                  <c:v>64.0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70459832"/>
        <c:axId val="570466168"/>
      </c:barChart>
      <c:catAx>
        <c:axId val="570459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70466168"/>
        <c:crosses val="autoZero"/>
        <c:auto val="1"/>
        <c:lblAlgn val="ctr"/>
        <c:lblOffset val="100"/>
        <c:noMultiLvlLbl val="0"/>
      </c:catAx>
      <c:valAx>
        <c:axId val="57046616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7045983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56.0</c:v>
                </c:pt>
                <c:pt idx="1">
                  <c:v>64.0</c:v>
                </c:pt>
                <c:pt idx="2">
                  <c:v>53.0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72.0</c:v>
                </c:pt>
                <c:pt idx="1">
                  <c:v>62.0</c:v>
                </c:pt>
                <c:pt idx="2">
                  <c:v>38.5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4233752"/>
        <c:axId val="454236760"/>
      </c:barChart>
      <c:catAx>
        <c:axId val="454233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4236760"/>
        <c:crosses val="autoZero"/>
        <c:auto val="1"/>
        <c:lblAlgn val="ctr"/>
        <c:lblOffset val="100"/>
        <c:noMultiLvlLbl val="0"/>
      </c:catAx>
      <c:valAx>
        <c:axId val="454236760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423375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50.0</c:v>
                </c:pt>
                <c:pt idx="1">
                  <c:v>49.5</c:v>
                </c:pt>
                <c:pt idx="2">
                  <c:v>55.0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50.5</c:v>
                </c:pt>
                <c:pt idx="1">
                  <c:v>62.0</c:v>
                </c:pt>
                <c:pt idx="2">
                  <c:v>43.0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146200"/>
        <c:axId val="455149208"/>
      </c:barChart>
      <c:catAx>
        <c:axId val="455146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149208"/>
        <c:crosses val="autoZero"/>
        <c:auto val="1"/>
        <c:lblAlgn val="ctr"/>
        <c:lblOffset val="100"/>
        <c:noMultiLvlLbl val="0"/>
      </c:catAx>
      <c:valAx>
        <c:axId val="455149208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146200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52.0</c:v>
                </c:pt>
                <c:pt idx="1">
                  <c:v>52.0</c:v>
                </c:pt>
                <c:pt idx="2">
                  <c:v>51.0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62.5</c:v>
                </c:pt>
                <c:pt idx="1">
                  <c:v>57.5</c:v>
                </c:pt>
                <c:pt idx="2">
                  <c:v>58.0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211032"/>
        <c:axId val="455214040"/>
      </c:barChart>
      <c:catAx>
        <c:axId val="455211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214040"/>
        <c:crosses val="autoZero"/>
        <c:auto val="1"/>
        <c:lblAlgn val="ctr"/>
        <c:lblOffset val="100"/>
        <c:noMultiLvlLbl val="0"/>
      </c:catAx>
      <c:valAx>
        <c:axId val="455214040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21103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61.0</c:v>
                </c:pt>
                <c:pt idx="1">
                  <c:v>55.0</c:v>
                </c:pt>
                <c:pt idx="2">
                  <c:v>69.5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81.0</c:v>
                </c:pt>
                <c:pt idx="1">
                  <c:v>65.0</c:v>
                </c:pt>
                <c:pt idx="2">
                  <c:v>68.0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275288"/>
        <c:axId val="455278296"/>
      </c:barChart>
      <c:catAx>
        <c:axId val="455275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278296"/>
        <c:crosses val="autoZero"/>
        <c:auto val="1"/>
        <c:lblAlgn val="ctr"/>
        <c:lblOffset val="100"/>
        <c:noMultiLvlLbl val="0"/>
      </c:catAx>
      <c:valAx>
        <c:axId val="455278296"/>
        <c:scaling>
          <c:orientation val="minMax"/>
          <c:max val="9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27528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187180991168718"/>
          <c:h val="0.06397637795275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12.0</c:v>
                </c:pt>
                <c:pt idx="1">
                  <c:v>53.5</c:v>
                </c:pt>
                <c:pt idx="2">
                  <c:v>57.5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34.0</c:v>
                </c:pt>
                <c:pt idx="1">
                  <c:v>67.0</c:v>
                </c:pt>
                <c:pt idx="2">
                  <c:v>73.0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339672"/>
        <c:axId val="455342680"/>
      </c:barChart>
      <c:catAx>
        <c:axId val="455339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342680"/>
        <c:crosses val="autoZero"/>
        <c:auto val="1"/>
        <c:lblAlgn val="ctr"/>
        <c:lblOffset val="100"/>
        <c:noMultiLvlLbl val="0"/>
      </c:catAx>
      <c:valAx>
        <c:axId val="455342680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339672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604408429908"/>
          <c:y val="0.0918645075026"/>
          <c:w val="0.816174771511634"/>
          <c:h val="0.681049868766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Non-GT 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Sheet1!$B$2:$D$2</c:f>
              <c:numCache>
                <c:formatCode>###0</c:formatCode>
                <c:ptCount val="3"/>
                <c:pt idx="0">
                  <c:v>30.0</c:v>
                </c:pt>
                <c:pt idx="1">
                  <c:v>53.5</c:v>
                </c:pt>
                <c:pt idx="2">
                  <c:v>63.0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GT 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Sheet1!$B$1:$D$1</c:f>
              <c:strCach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strCache>
            </c:strRef>
          </c:cat>
          <c:val>
            <c:numRef>
              <c:f>Sheet1!$B$3:$D$3</c:f>
              <c:numCache>
                <c:formatCode>###0</c:formatCode>
                <c:ptCount val="3"/>
                <c:pt idx="0">
                  <c:v>59.0</c:v>
                </c:pt>
                <c:pt idx="1">
                  <c:v>58.0</c:v>
                </c:pt>
                <c:pt idx="2">
                  <c:v>67.0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55404888"/>
        <c:axId val="455407896"/>
      </c:barChart>
      <c:catAx>
        <c:axId val="455404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55407896"/>
        <c:crosses val="autoZero"/>
        <c:auto val="1"/>
        <c:lblAlgn val="ctr"/>
        <c:lblOffset val="100"/>
        <c:noMultiLvlLbl val="0"/>
      </c:catAx>
      <c:valAx>
        <c:axId val="455407896"/>
        <c:scaling>
          <c:orientation val="minMax"/>
          <c:max val="80.0"/>
          <c:min val="10.0"/>
        </c:scaling>
        <c:delete val="0"/>
        <c:axPos val="l"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5404888"/>
        <c:crosses val="autoZero"/>
        <c:crossBetween val="between"/>
        <c:majorUnit val="10.0"/>
      </c:valAx>
    </c:plotArea>
    <c:legend>
      <c:legendPos val="t"/>
      <c:layout>
        <c:manualLayout>
          <c:xMode val="edge"/>
          <c:yMode val="edge"/>
          <c:x val="0.157546100267867"/>
          <c:y val="0.876673029507675"/>
          <c:w val="0.740572223730654"/>
          <c:h val="0.0711671714112659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399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382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386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376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373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371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50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>
              <a:solidFill>
                <a:schemeClr val="tx1"/>
              </a:solidFill>
              <a:latin typeface="+mj-lt"/>
            </a:rPr>
            <a:t>6</a:t>
          </a:r>
          <a:r>
            <a:rPr lang="en-US" sz="1500" dirty="0" smtClean="0">
              <a:solidFill>
                <a:schemeClr val="tx1"/>
              </a:solidFill>
              <a:latin typeface="+mj-lt"/>
            </a:rPr>
            <a:t>7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>
              <a:solidFill>
                <a:schemeClr val="tx1"/>
              </a:solidFill>
              <a:latin typeface="+mj-lt"/>
            </a:rPr>
            <a:t>7</a:t>
          </a:r>
          <a:r>
            <a:rPr lang="en-US" sz="1500" dirty="0" smtClean="0">
              <a:solidFill>
                <a:schemeClr val="tx1"/>
              </a:solidFill>
              <a:latin typeface="+mj-lt"/>
            </a:rPr>
            <a:t>1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0.67647</cdr:y>
    </cdr:from>
    <cdr:to>
      <cdr:x>0.53479</cdr:x>
      <cdr:y>0.74073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505200"/>
          <a:ext cx="609592" cy="33297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50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68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>
              <a:solidFill>
                <a:schemeClr val="bg1"/>
              </a:solidFill>
              <a:latin typeface="+mj-lt"/>
            </a:rPr>
            <a:t>5</a:t>
          </a:r>
          <a:r>
            <a:rPr lang="en-US" sz="1500" dirty="0" smtClean="0">
              <a:solidFill>
                <a:schemeClr val="bg1"/>
              </a:solidFill>
              <a:latin typeface="+mj-lt"/>
            </a:rPr>
            <a:t>0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66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>
              <a:solidFill>
                <a:schemeClr val="tx1"/>
              </a:solidFill>
              <a:latin typeface="+mj-lt"/>
            </a:rPr>
            <a:t>7</a:t>
          </a:r>
          <a:r>
            <a:rPr lang="en-US" sz="1500" dirty="0" smtClean="0">
              <a:solidFill>
                <a:schemeClr val="tx1"/>
              </a:solidFill>
              <a:latin typeface="+mj-lt"/>
            </a:rPr>
            <a:t>1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50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68</a:t>
          </a: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67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>
              <a:solidFill>
                <a:schemeClr val="tx1"/>
              </a:solidFill>
              <a:latin typeface="+mj-lt"/>
            </a:rPr>
            <a:t>7</a:t>
          </a:r>
          <a:r>
            <a:rPr lang="en-US" sz="1500" dirty="0" smtClean="0">
              <a:solidFill>
                <a:schemeClr val="tx1"/>
              </a:solidFill>
              <a:latin typeface="+mj-lt"/>
            </a:rPr>
            <a:t>1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50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68</a:t>
          </a:r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97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64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67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82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86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77</a:t>
          </a:r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96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65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67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82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87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77</a:t>
          </a: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91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95" y="3352817"/>
          <a:ext cx="669666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41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33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44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86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95</a:t>
          </a: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78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95" y="3352817"/>
          <a:ext cx="669666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40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45" y="3352817"/>
          <a:ext cx="913261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29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42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72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69" y="3352817"/>
          <a:ext cx="847805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85</a:t>
          </a: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78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95" y="3352817"/>
          <a:ext cx="669666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40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29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42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74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69" y="3352817"/>
          <a:ext cx="847805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86</a:t>
          </a: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0.19246</cdr:x>
      <cdr:y>0.66667</cdr:y>
    </cdr:from>
    <cdr:to>
      <cdr:x>0.29891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70786" y="3352800"/>
          <a:ext cx="924112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133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121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122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 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23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18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60" y="3352817"/>
          <a:ext cx="924112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399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383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386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376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371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373</a:t>
          </a: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0.19246</cdr:x>
      <cdr:y>0.66667</cdr:y>
    </cdr:from>
    <cdr:to>
      <cdr:x>0.29891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70786" y="3352800"/>
          <a:ext cx="924112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133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121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120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23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18</a:t>
          </a: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0.19246</cdr:x>
      <cdr:y>0.66667</cdr:y>
    </cdr:from>
    <cdr:to>
      <cdr:x>0.29891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70786" y="3352800"/>
          <a:ext cx="924112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133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121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121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23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18</a:t>
          </a: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56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72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74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97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62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58</a:t>
          </a:r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56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73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74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96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62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57</a:t>
          </a:r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56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73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74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97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62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58</a:t>
          </a:r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57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28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35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60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48</a:t>
          </a:r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57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28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35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3019" y="3344921"/>
          <a:ext cx="609592" cy="32317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59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48</a:t>
          </a:r>
        </a:p>
      </cdr:txBody>
    </cdr:sp>
  </cdr:relSizeAnchor>
</c:userShapes>
</file>

<file path=ppt/drawings/drawing27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57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28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35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60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48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399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383</a:t>
          </a:r>
        </a:p>
      </cdr:txBody>
    </cdr:sp>
  </cdr:relSizeAnchor>
  <cdr:relSizeAnchor xmlns:cdr="http://schemas.openxmlformats.org/drawingml/2006/chartDrawing">
    <cdr:from>
      <cdr:x>0.52601</cdr:x>
      <cdr:y>0.66667</cdr:y>
    </cdr:from>
    <cdr:to>
      <cdr:x>0.63121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566386" y="3352800"/>
          <a:ext cx="913261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smtClean="0">
              <a:solidFill>
                <a:schemeClr val="tx1"/>
              </a:solidFill>
              <a:latin typeface="+mj-lt"/>
            </a:rPr>
            <a:t>387</a:t>
          </a:r>
          <a:endParaRPr lang="en-US" sz="1500" dirty="0" smtClean="0">
            <a:solidFill>
              <a:schemeClr val="tx1"/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376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371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373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147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29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32</a:t>
          </a:r>
        </a:p>
      </cdr:txBody>
    </cdr:sp>
  </cdr:relSizeAnchor>
  <cdr:relSizeAnchor xmlns:cdr="http://schemas.openxmlformats.org/drawingml/2006/chartDrawing">
    <cdr:from>
      <cdr:x>0.21879</cdr:x>
      <cdr:y>0</cdr:y>
    </cdr:from>
    <cdr:to>
      <cdr:x>0.86035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99386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146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159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119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30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31</a:t>
          </a:r>
        </a:p>
      </cdr:txBody>
    </cdr:sp>
  </cdr:relSizeAnchor>
  <cdr:relSizeAnchor xmlns:cdr="http://schemas.openxmlformats.org/drawingml/2006/chartDrawing">
    <cdr:from>
      <cdr:x>0.21879</cdr:x>
      <cdr:y>0</cdr:y>
    </cdr:from>
    <cdr:to>
      <cdr:x>0.86035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99386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112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125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123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22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30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31</a:t>
          </a:r>
        </a:p>
      </cdr:txBody>
    </cdr:sp>
  </cdr:relSizeAnchor>
  <cdr:relSizeAnchor xmlns:cdr="http://schemas.openxmlformats.org/drawingml/2006/chartDrawing">
    <cdr:from>
      <cdr:x>0.21879</cdr:x>
      <cdr:y>0</cdr:y>
    </cdr:from>
    <cdr:to>
      <cdr:x>0.86035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99386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114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126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47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53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57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Math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39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42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0.17491</cdr:x>
      <cdr:y>0.77273</cdr:y>
    </cdr:from>
    <cdr:to>
      <cdr:x>0.28136</cdr:x>
      <cdr:y>0.83698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18386" y="3886200"/>
          <a:ext cx="924112" cy="32312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ysClr val="windowText" lastClr="000000"/>
              </a:solidFill>
              <a:latin typeface="+mj-lt"/>
            </a:rPr>
            <a:t>49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47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53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57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Reading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38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42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0.18368</cdr:x>
      <cdr:y>0.66667</cdr:y>
    </cdr:from>
    <cdr:to>
      <cdr:x>0.29013</cdr:x>
      <cdr:y>0.73092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94586" y="3352800"/>
          <a:ext cx="924112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49</a:t>
          </a:r>
        </a:p>
      </cdr:txBody>
    </cdr:sp>
  </cdr:relSizeAnchor>
  <cdr:relSizeAnchor xmlns:cdr="http://schemas.openxmlformats.org/drawingml/2006/chartDrawing">
    <cdr:from>
      <cdr:x>0.27146</cdr:x>
      <cdr:y>0.66667</cdr:y>
    </cdr:from>
    <cdr:to>
      <cdr:x>0.3486</cdr:x>
      <cdr:y>0.73092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56586" y="3352800"/>
          <a:ext cx="669709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47</a:t>
          </a:r>
        </a:p>
      </cdr:txBody>
    </cdr:sp>
  </cdr:relSizeAnchor>
  <cdr:relSizeAnchor xmlns:cdr="http://schemas.openxmlformats.org/drawingml/2006/chartDrawing">
    <cdr:from>
      <cdr:x>0.54356</cdr:x>
      <cdr:y>0.66667</cdr:y>
    </cdr:from>
    <cdr:to>
      <cdr:x>0.64876</cdr:x>
      <cdr:y>0.73092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18786" y="3352800"/>
          <a:ext cx="913261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53</a:t>
          </a:r>
        </a:p>
      </cdr:txBody>
    </cdr:sp>
  </cdr:relSizeAnchor>
  <cdr:relSizeAnchor xmlns:cdr="http://schemas.openxmlformats.org/drawingml/2006/chartDrawing">
    <cdr:from>
      <cdr:x>0.81567</cdr:x>
      <cdr:y>0.66928</cdr:y>
    </cdr:from>
    <cdr:to>
      <cdr:x>0.87742</cdr:x>
      <cdr:y>0.73354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080986" y="3365938"/>
          <a:ext cx="53601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tx1"/>
              </a:solidFill>
              <a:latin typeface="+mj-lt"/>
            </a:rPr>
            <a:t>57</a:t>
          </a:r>
        </a:p>
      </cdr:txBody>
    </cdr:sp>
  </cdr:relSizeAnchor>
  <cdr:relSizeAnchor xmlns:cdr="http://schemas.openxmlformats.org/drawingml/2006/chartDrawing">
    <cdr:from>
      <cdr:x>0.25862</cdr:x>
      <cdr:y>0</cdr:y>
    </cdr:from>
    <cdr:to>
      <cdr:x>0.90018</cdr:x>
      <cdr:y>0.07956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45128" y="0"/>
          <a:ext cx="556950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buNone/>
          </a:pPr>
          <a:r>
            <a:rPr lang="en-US" sz="2000" b="1" dirty="0" smtClean="0">
              <a:solidFill>
                <a:schemeClr val="tx1"/>
              </a:solidFill>
              <a:latin typeface="+mj-lt"/>
            </a:rPr>
            <a:t>CSAP Writing</a:t>
          </a:r>
        </a:p>
      </cdr:txBody>
    </cdr:sp>
  </cdr:relSizeAnchor>
  <cdr:relSizeAnchor xmlns:cdr="http://schemas.openxmlformats.org/drawingml/2006/chartDrawing">
    <cdr:from>
      <cdr:x>0.46457</cdr:x>
      <cdr:y>0.6651</cdr:y>
    </cdr:from>
    <cdr:to>
      <cdr:x>0.53479</cdr:x>
      <cdr:y>0.72936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32986" y="3344917"/>
          <a:ext cx="609600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38</a:t>
          </a:r>
        </a:p>
      </cdr:txBody>
    </cdr:sp>
  </cdr:relSizeAnchor>
  <cdr:relSizeAnchor xmlns:cdr="http://schemas.openxmlformats.org/drawingml/2006/chartDrawing">
    <cdr:from>
      <cdr:x>0.73667</cdr:x>
      <cdr:y>0.66667</cdr:y>
    </cdr:from>
    <cdr:to>
      <cdr:x>0.83433</cdr:x>
      <cdr:y>0.73092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6395186" y="3352800"/>
          <a:ext cx="847825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buNone/>
          </a:pPr>
          <a:r>
            <a:rPr lang="en-US" sz="1500" dirty="0" smtClean="0">
              <a:solidFill>
                <a:schemeClr val="bg1"/>
              </a:solidFill>
              <a:latin typeface="+mj-lt"/>
            </a:rPr>
            <a:t>42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4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4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20369-FC37-42F2-8307-AD3E0C9014E8}" type="datetimeFigureOut">
              <a:rPr lang="en-US" smtClean="0"/>
              <a:pPr/>
              <a:t>11/7/11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316"/>
            <a:ext cx="3037840" cy="4614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316"/>
            <a:ext cx="3037840" cy="4614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363A2-688F-4BF8-AC40-558CB715EF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0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0B8D6-8194-4A1C-BB2E-03C478EB206C}" type="datetimeFigureOut">
              <a:rPr lang="en-US" smtClean="0"/>
              <a:pPr/>
              <a:t>11/7/11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11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E6470-9595-40A6-8F47-DEC22F87C1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16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 userDrawn="1"/>
        </p:nvSpPr>
        <p:spPr bwMode="auto">
          <a:xfrm rot="16200000">
            <a:off x="-571500" y="3848100"/>
            <a:ext cx="3581400" cy="2438400"/>
          </a:xfrm>
          <a:prstGeom prst="rect">
            <a:avLst/>
          </a:prstGeom>
          <a:gradFill rotWithShape="1">
            <a:gsLst>
              <a:gs pos="0">
                <a:srgbClr val="13356B"/>
              </a:gs>
              <a:gs pos="100000">
                <a:srgbClr val="264B9E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80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 userDrawn="1"/>
        </p:nvSpPr>
        <p:spPr bwMode="auto">
          <a:xfrm rot="16200000">
            <a:off x="876300" y="5219700"/>
            <a:ext cx="3124200" cy="152400"/>
          </a:xfrm>
          <a:prstGeom prst="rect">
            <a:avLst/>
          </a:prstGeom>
          <a:gradFill rotWithShape="1">
            <a:gsLst>
              <a:gs pos="0">
                <a:srgbClr val="193C89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3733800"/>
          </a:xfrm>
          <a:prstGeom prst="rect">
            <a:avLst/>
          </a:prstGeom>
          <a:gradFill rotWithShape="1">
            <a:gsLst>
              <a:gs pos="0">
                <a:srgbClr val="13356B"/>
              </a:gs>
              <a:gs pos="100000">
                <a:srgbClr val="264B9E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80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6" name="Picture 20" descr="whiteDPSseal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-304800" y="-228600"/>
            <a:ext cx="3276600" cy="3276600"/>
          </a:xfrm>
          <a:prstGeom prst="rect">
            <a:avLst/>
          </a:prstGeom>
          <a:noFill/>
        </p:spPr>
      </p:pic>
      <p:sp>
        <p:nvSpPr>
          <p:cNvPr id="7" name="Rectangle 21"/>
          <p:cNvSpPr>
            <a:spLocks noChangeArrowheads="1"/>
          </p:cNvSpPr>
          <p:nvPr userDrawn="1"/>
        </p:nvSpPr>
        <p:spPr bwMode="auto">
          <a:xfrm>
            <a:off x="0" y="3733800"/>
            <a:ext cx="9144000" cy="228600"/>
          </a:xfrm>
          <a:prstGeom prst="rect">
            <a:avLst/>
          </a:prstGeom>
          <a:gradFill flip="none" rotWithShape="1">
            <a:gsLst>
              <a:gs pos="0">
                <a:srgbClr val="193C89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22" descr="are_logo1-block_whit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815013"/>
            <a:ext cx="2133600" cy="666750"/>
          </a:xfrm>
          <a:prstGeom prst="rect">
            <a:avLst/>
          </a:prstGeom>
          <a:noFill/>
        </p:spPr>
      </p:pic>
      <p:sp useBgFill="1">
        <p:nvSpPr>
          <p:cNvPr id="12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/>
          </a:p>
        </p:txBody>
      </p:sp>
      <p:sp useBgFill="1">
        <p:nvSpPr>
          <p:cNvPr id="13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438400" y="2401887"/>
            <a:ext cx="64770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438400" y="3810000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4" name="Date Placeholder 27"/>
          <p:cNvSpPr>
            <a:spLocks noGrp="1"/>
          </p:cNvSpPr>
          <p:nvPr>
            <p:ph type="dt" sz="half" idx="10"/>
          </p:nvPr>
        </p:nvSpPr>
        <p:spPr>
          <a:xfrm>
            <a:off x="7924800" y="6400800"/>
            <a:ext cx="960438" cy="457200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</a:defRPr>
            </a:lvl1pPr>
          </a:lstStyle>
          <a:p>
            <a:fld id="{D57C07DC-BBDC-490C-9F3C-BFCE541C76A8}" type="datetime1">
              <a:rPr lang="en-US" smtClean="0"/>
              <a:pPr/>
              <a:t>11/7/11</a:t>
            </a:fld>
            <a:endParaRPr lang="en-US"/>
          </a:p>
        </p:txBody>
      </p:sp>
      <p:sp>
        <p:nvSpPr>
          <p:cNvPr id="15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6629400" y="6399213"/>
            <a:ext cx="1295400" cy="457200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F2A9E71-2065-4827-B4A5-E60DC45557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 userDrawn="1"/>
        </p:nvSpPr>
        <p:spPr bwMode="auto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rgbClr val="13356B"/>
              </a:gs>
              <a:gs pos="100000">
                <a:srgbClr val="264B9E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80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5" name="Picture 25" descr="whiteDPSse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23925" cy="923925"/>
          </a:xfrm>
          <a:prstGeom prst="rect">
            <a:avLst/>
          </a:prstGeom>
          <a:noFill/>
        </p:spPr>
      </p:pic>
      <p:pic>
        <p:nvPicPr>
          <p:cNvPr id="6" name="Picture 26" descr="are_logo1-block_blac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6127750"/>
            <a:ext cx="1600200" cy="501650"/>
          </a:xfrm>
          <a:prstGeom prst="rect">
            <a:avLst/>
          </a:prstGeom>
          <a:noFill/>
        </p:spPr>
      </p:pic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1219200"/>
            <a:ext cx="9144000" cy="228600"/>
          </a:xfrm>
          <a:prstGeom prst="rect">
            <a:avLst/>
          </a:prstGeom>
          <a:gradFill rotWithShape="1">
            <a:gsLst>
              <a:gs pos="0">
                <a:srgbClr val="193C89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31"/>
          <p:cNvSpPr>
            <a:spLocks noChangeShapeType="1"/>
          </p:cNvSpPr>
          <p:nvPr userDrawn="1"/>
        </p:nvSpPr>
        <p:spPr bwMode="auto">
          <a:xfrm>
            <a:off x="1143000" y="228600"/>
            <a:ext cx="0" cy="762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buClrTx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>
              <a:buClrTx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>
              <a:buClrTx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buClrTx/>
              <a:defRPr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latinLnBrk="0" hangingPunct="1">
              <a:defRPr kumimoji="0" sz="8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D8D4EE61-0C7A-4731-ADDA-7CEE640B2C85}" type="datetime1">
              <a:rPr lang="en-US" smtClean="0"/>
              <a:pPr>
                <a:defRPr/>
              </a:pPr>
              <a:t>11/7/11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1" latinLnBrk="0" hangingPunct="1">
              <a:defRPr kumimoji="0" sz="800"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FB118-3A68-4953-8436-1432E7D0B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/>
          <p:cNvSpPr>
            <a:spLocks noChangeArrowheads="1"/>
          </p:cNvSpPr>
          <p:nvPr userDrawn="1"/>
        </p:nvSpPr>
        <p:spPr bwMode="auto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rgbClr val="13356B"/>
              </a:gs>
              <a:gs pos="100000">
                <a:srgbClr val="264B9E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180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5" name="Picture 25" descr="whiteDPSse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23925" cy="923925"/>
          </a:xfrm>
          <a:prstGeom prst="rect">
            <a:avLst/>
          </a:prstGeom>
          <a:noFill/>
        </p:spPr>
      </p:pic>
      <p:pic>
        <p:nvPicPr>
          <p:cNvPr id="6" name="Picture 26" descr="are_logo1-block_blac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6127750"/>
            <a:ext cx="1600200" cy="501650"/>
          </a:xfrm>
          <a:prstGeom prst="rect">
            <a:avLst/>
          </a:prstGeom>
          <a:noFill/>
        </p:spPr>
      </p:pic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1219200"/>
            <a:ext cx="9144000" cy="228600"/>
          </a:xfrm>
          <a:prstGeom prst="rect">
            <a:avLst/>
          </a:prstGeom>
          <a:gradFill rotWithShape="1">
            <a:gsLst>
              <a:gs pos="0">
                <a:srgbClr val="193C89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31"/>
          <p:cNvSpPr>
            <a:spLocks noChangeShapeType="1"/>
          </p:cNvSpPr>
          <p:nvPr userDrawn="1"/>
        </p:nvSpPr>
        <p:spPr bwMode="auto">
          <a:xfrm>
            <a:off x="1143000" y="228600"/>
            <a:ext cx="0" cy="762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752600"/>
            <a:ext cx="3581400" cy="43243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eaLnBrk="1" latinLnBrk="0" hangingPunct="1">
              <a:defRPr kumimoji="0" sz="80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8D372567-8B87-4CED-B115-8A858F53EAB0}" type="datetime1">
              <a:rPr lang="en-US" smtClean="0"/>
              <a:pPr>
                <a:defRPr/>
              </a:pPr>
              <a:t>11/7/11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1" latinLnBrk="0" hangingPunct="1">
              <a:defRPr kumimoji="0" sz="800" dirty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FB118-3A68-4953-8436-1432E7D0B0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85800" y="1752600"/>
            <a:ext cx="3581400" cy="43243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1447800" y="6400800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26C716A0-C404-47B7-B22D-79E7CDE93ACB}" type="datetime1">
              <a:rPr lang="en-US" smtClean="0"/>
              <a:pPr>
                <a:defRPr/>
              </a:pPr>
              <a:t>11/7/11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9063" y="6400800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kumimoji="0" sz="800" dirty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53400" y="64912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fld id="{74ECF90C-9318-470D-B519-F3096538C5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rgbClr val="193C89"/>
              </a:gs>
              <a:gs pos="100000">
                <a:srgbClr val="2D5ABD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45" name="Picture 21" descr="whiteDPSse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923925" cy="923925"/>
          </a:xfrm>
          <a:prstGeom prst="rect">
            <a:avLst/>
          </a:prstGeom>
          <a:noFill/>
        </p:spPr>
      </p:pic>
      <p:pic>
        <p:nvPicPr>
          <p:cNvPr id="1046" name="Picture 22" descr="are_logo1-block_blac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6127750"/>
            <a:ext cx="1600200" cy="501650"/>
          </a:xfrm>
          <a:prstGeom prst="rect">
            <a:avLst/>
          </a:prstGeom>
          <a:noFill/>
        </p:spPr>
      </p:pic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1219200" y="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1219200"/>
            <a:ext cx="9144000" cy="228600"/>
          </a:xfrm>
          <a:prstGeom prst="rect">
            <a:avLst/>
          </a:prstGeom>
          <a:gradFill rotWithShape="1">
            <a:gsLst>
              <a:gs pos="0">
                <a:srgbClr val="193C89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31"/>
          <p:cNvSpPr>
            <a:spLocks noChangeShapeType="1"/>
          </p:cNvSpPr>
          <p:nvPr/>
        </p:nvSpPr>
        <p:spPr bwMode="auto">
          <a:xfrm>
            <a:off x="1143000" y="228600"/>
            <a:ext cx="0" cy="762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800" r:id="rId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chemeClr val="tx1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Tx/>
        <a:buFont typeface="Georgia" pitchFamily="18" charset="0"/>
        <a:buChar char="▫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Tx/>
        <a:buFont typeface="Wingdings 2" pitchFamily="18" charset="2"/>
        <a:buChar char="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Tx/>
        <a:buFont typeface="Wingdings 2" pitchFamily="18" charset="2"/>
        <a:buChar char="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Tx/>
        <a:buFont typeface="Georgia" pitchFamily="18" charset="0"/>
        <a:buChar char="▫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Morey Middle School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924311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60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Cory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8441985"/>
              </p:ext>
            </p:extLst>
          </p:nvPr>
        </p:nvGraphicFramePr>
        <p:xfrm>
          <a:off x="234214" y="1447800"/>
          <a:ext cx="8681186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46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Cory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696868"/>
              </p:ext>
            </p:extLst>
          </p:nvPr>
        </p:nvGraphicFramePr>
        <p:xfrm>
          <a:off x="234214" y="1447800"/>
          <a:ext cx="8681186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5939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Cory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1662786"/>
              </p:ext>
            </p:extLst>
          </p:nvPr>
        </p:nvGraphicFramePr>
        <p:xfrm>
          <a:off x="234214" y="1447800"/>
          <a:ext cx="8681186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5939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Edison Elementary </a:t>
            </a:r>
            <a:r>
              <a:rPr lang="en-US" sz="2800" dirty="0"/>
              <a:t>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173558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8600" y="63246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Data slightly differ from data presented on 8/26/11 due to updates in how GT/Non-GT categories were calculated.</a:t>
            </a:r>
          </a:p>
        </p:txBody>
      </p:sp>
    </p:spTree>
    <p:extLst>
      <p:ext uri="{BB962C8B-B14F-4D97-AF65-F5344CB8AC3E}">
        <p14:creationId xmlns:p14="http://schemas.microsoft.com/office/powerpoint/2010/main" val="272643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Edison Elementary </a:t>
            </a:r>
            <a:r>
              <a:rPr lang="en-US" sz="2800" dirty="0"/>
              <a:t>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56138"/>
              </p:ext>
            </p:extLst>
          </p:nvPr>
        </p:nvGraphicFramePr>
        <p:xfrm>
          <a:off x="234214" y="16764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1826114" y="4616698"/>
            <a:ext cx="924112" cy="323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94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2588149" y="4616698"/>
            <a:ext cx="669666" cy="323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500" dirty="0" smtClean="0">
                <a:solidFill>
                  <a:schemeClr val="tx1"/>
                </a:solidFill>
                <a:latin typeface="+mj-lt"/>
              </a:rPr>
              <a:t>65</a:t>
            </a:r>
          </a:p>
        </p:txBody>
      </p:sp>
      <p:sp>
        <p:nvSpPr>
          <p:cNvPr id="11" name="TextBox 3"/>
          <p:cNvSpPr txBox="1"/>
          <p:nvPr/>
        </p:nvSpPr>
        <p:spPr>
          <a:xfrm>
            <a:off x="4950299" y="4616698"/>
            <a:ext cx="913261" cy="323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500" dirty="0" smtClean="0">
                <a:solidFill>
                  <a:schemeClr val="tx1"/>
                </a:solidFill>
                <a:latin typeface="+mj-lt"/>
              </a:rPr>
              <a:t>67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7312537" y="4629824"/>
            <a:ext cx="536063" cy="32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500" dirty="0" smtClean="0">
                <a:solidFill>
                  <a:schemeClr val="tx1"/>
                </a:solidFill>
                <a:latin typeface="+mj-lt"/>
              </a:rPr>
              <a:t>82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4264573" y="4608802"/>
            <a:ext cx="609592" cy="32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87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6626723" y="4616698"/>
            <a:ext cx="847805" cy="323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1500" dirty="0" smtClean="0">
                <a:solidFill>
                  <a:schemeClr val="bg1"/>
                </a:solidFill>
                <a:latin typeface="+mj-lt"/>
              </a:rPr>
              <a:t>77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63246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Data slightly differ from data presented on 8/26/11 due to updates in how GT/Non-GT categories were calculated.</a:t>
            </a:r>
          </a:p>
        </p:txBody>
      </p:sp>
    </p:spTree>
    <p:extLst>
      <p:ext uri="{BB962C8B-B14F-4D97-AF65-F5344CB8AC3E}">
        <p14:creationId xmlns:p14="http://schemas.microsoft.com/office/powerpoint/2010/main" val="362453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Edison Elementary </a:t>
            </a:r>
            <a:r>
              <a:rPr lang="en-US" sz="2800" dirty="0"/>
              <a:t>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2715446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63246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Data slightly differ from data presented on 8/26/11 due to updates in how GT/Non-GT categories were calculated.</a:t>
            </a:r>
          </a:p>
        </p:txBody>
      </p:sp>
    </p:spTree>
    <p:extLst>
      <p:ext uri="{BB962C8B-B14F-4D97-AF65-F5344CB8AC3E}">
        <p14:creationId xmlns:p14="http://schemas.microsoft.com/office/powerpoint/2010/main" val="362453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/>
              <a:t>Gust 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408247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46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/>
              <a:t>Gust 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179378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820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/>
              <a:t>Gust 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243267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8203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Polaris at Ebert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649950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932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Morey Middle School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4411199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0767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Polaris at Ebert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059604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935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Polaris at Ebert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360483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935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err="1" smtClean="0"/>
              <a:t>Southmoor</a:t>
            </a:r>
            <a:r>
              <a:rPr lang="en-US" sz="2800" dirty="0" smtClean="0"/>
              <a:t> Elementary </a:t>
            </a:r>
            <a:r>
              <a:rPr lang="en-US" sz="2800" dirty="0"/>
              <a:t>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1506618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932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err="1" smtClean="0"/>
              <a:t>Southmoor</a:t>
            </a:r>
            <a:r>
              <a:rPr lang="en-US" sz="2800" dirty="0" smtClean="0"/>
              <a:t> Elementary </a:t>
            </a:r>
            <a:r>
              <a:rPr lang="en-US" sz="2800" dirty="0"/>
              <a:t>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7941349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43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err="1" smtClean="0"/>
              <a:t>Southmoor</a:t>
            </a:r>
            <a:r>
              <a:rPr lang="en-US" sz="2800" dirty="0" smtClean="0"/>
              <a:t> Elementary </a:t>
            </a:r>
            <a:r>
              <a:rPr lang="en-US" sz="2800" dirty="0"/>
              <a:t>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6141654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4320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Teller Elementary School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5691135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932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Teller Elementary School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828764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1185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Teller Elementary School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3825865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1185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Morey Middle School</a:t>
            </a:r>
            <a:endParaRPr lang="en-US" sz="2800" dirty="0"/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674581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3313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Archuleta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464615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9328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Archuleta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469189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935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Archuleta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8525124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935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Carson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1871385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469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Carson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386537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508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FB118-3A68-4953-8436-1432E7D0B03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1890" y="1981200"/>
            <a:ext cx="400110" cy="2971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 (Headings)"/>
              </a:rPr>
              <a:t>Median Growth Percentile 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229600" cy="914400"/>
          </a:xfrm>
        </p:spPr>
        <p:txBody>
          <a:bodyPr/>
          <a:lstStyle/>
          <a:p>
            <a:r>
              <a:rPr lang="en-US" sz="3800" dirty="0" smtClean="0"/>
              <a:t>CSAP MGPs by GT vs. Non-GT Students</a:t>
            </a:r>
            <a:br>
              <a:rPr lang="en-US" sz="3800" dirty="0" smtClean="0"/>
            </a:br>
            <a:r>
              <a:rPr lang="en-US" sz="2800" dirty="0" smtClean="0"/>
              <a:t>Carson </a:t>
            </a:r>
            <a:r>
              <a:rPr lang="en-US" sz="2800" dirty="0"/>
              <a:t>Elementary School</a:t>
            </a:r>
          </a:p>
        </p:txBody>
      </p:sp>
      <p:graphicFrame>
        <p:nvGraphicFramePr>
          <p:cNvPr id="9" name="Chart Placeholder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5517533"/>
              </p:ext>
            </p:extLst>
          </p:nvPr>
        </p:nvGraphicFramePr>
        <p:xfrm>
          <a:off x="234214" y="1600200"/>
          <a:ext cx="8681186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508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buNone/>
          <a:defRPr sz="1200" dirty="0" smtClean="0">
            <a:solidFill>
              <a:schemeClr val="tx1"/>
            </a:solidFill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8105</TotalTime>
  <Words>672</Words>
  <Application>Microsoft Macintosh PowerPoint</Application>
  <PresentationFormat>On-screen Show (4:3)</PresentationFormat>
  <Paragraphs>273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Urban</vt:lpstr>
      <vt:lpstr>CSAP MGPs by GT vs. Non-GT Students Morey Middle School</vt:lpstr>
      <vt:lpstr>CSAP MGPs by GT vs. Non-GT Students Morey Middle School</vt:lpstr>
      <vt:lpstr>CSAP MGPs by GT vs. Non-GT Students Morey Middle School</vt:lpstr>
      <vt:lpstr>CSAP MGPs by GT vs. Non-GT Students Archuleta Elementary School</vt:lpstr>
      <vt:lpstr>CSAP MGPs by GT vs. Non-GT Students Archuleta Elementary School</vt:lpstr>
      <vt:lpstr>CSAP MGPs by GT vs. Non-GT Students Archuleta Elementary School</vt:lpstr>
      <vt:lpstr>CSAP MGPs by GT vs. Non-GT Students Carson Elementary School</vt:lpstr>
      <vt:lpstr>CSAP MGPs by GT vs. Non-GT Students Carson Elementary School</vt:lpstr>
      <vt:lpstr>CSAP MGPs by GT vs. Non-GT Students Carson Elementary School</vt:lpstr>
      <vt:lpstr>CSAP MGPs by GT vs. Non-GT Students Cory Elementary School</vt:lpstr>
      <vt:lpstr>CSAP MGPs by GT vs. Non-GT Students Cory Elementary School</vt:lpstr>
      <vt:lpstr>CSAP MGPs by GT vs. Non-GT Students Cory Elementary School</vt:lpstr>
      <vt:lpstr>CSAP MGPs by GT vs. Non-GT Students Edison Elementary School</vt:lpstr>
      <vt:lpstr>CSAP MGPs by GT vs. Non-GT Students Edison Elementary School</vt:lpstr>
      <vt:lpstr>CSAP MGPs by GT vs. Non-GT Students Edison Elementary School</vt:lpstr>
      <vt:lpstr>CSAP MGPs by GT vs. Non-GT Students Gust Elementary School</vt:lpstr>
      <vt:lpstr>CSAP MGPs by GT vs. Non-GT Students Gust Elementary School</vt:lpstr>
      <vt:lpstr>CSAP MGPs by GT vs. Non-GT Students Gust Elementary School</vt:lpstr>
      <vt:lpstr>CSAP MGPs by GT vs. Non-GT Students Polaris at Ebert</vt:lpstr>
      <vt:lpstr>CSAP MGPs by GT vs. Non-GT Students Polaris at Ebert</vt:lpstr>
      <vt:lpstr>CSAP MGPs by GT vs. Non-GT Students Polaris at Ebert</vt:lpstr>
      <vt:lpstr>CSAP MGPs by GT vs. Non-GT Students Southmoor Elementary School</vt:lpstr>
      <vt:lpstr>CSAP MGPs by GT vs. Non-GT Students Southmoor Elementary School</vt:lpstr>
      <vt:lpstr>CSAP MGPs by GT vs. Non-GT Students Southmoor Elementary School</vt:lpstr>
      <vt:lpstr>CSAP MGPs by GT vs. Non-GT Students Teller Elementary School</vt:lpstr>
      <vt:lpstr>CSAP MGPs by GT vs. Non-GT Students Teller Elementary School</vt:lpstr>
      <vt:lpstr>CSAP MGPs by GT vs. Non-GT Students Teller Elementary School</vt:lpstr>
    </vt:vector>
  </TitlesOfParts>
  <Company>Denver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Denver Public School</dc:title>
  <dc:creator>Johnson, Danielle</dc:creator>
  <cp:lastModifiedBy>Robbi Makely</cp:lastModifiedBy>
  <cp:revision>903</cp:revision>
  <cp:lastPrinted>2011-09-16T18:59:55Z</cp:lastPrinted>
  <dcterms:created xsi:type="dcterms:W3CDTF">2010-04-28T18:35:52Z</dcterms:created>
  <dcterms:modified xsi:type="dcterms:W3CDTF">2011-11-07T20:42:37Z</dcterms:modified>
</cp:coreProperties>
</file>